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53" r:id="rId3"/>
    <p:sldId id="266" r:id="rId4"/>
    <p:sldId id="454" r:id="rId5"/>
    <p:sldId id="455" r:id="rId6"/>
    <p:sldId id="456" r:id="rId7"/>
    <p:sldId id="466" r:id="rId8"/>
    <p:sldId id="457" r:id="rId9"/>
    <p:sldId id="459" r:id="rId10"/>
    <p:sldId id="464" r:id="rId11"/>
    <p:sldId id="460" r:id="rId12"/>
    <p:sldId id="461" r:id="rId13"/>
    <p:sldId id="462" r:id="rId14"/>
    <p:sldId id="463" r:id="rId15"/>
    <p:sldId id="458" r:id="rId16"/>
    <p:sldId id="451" r:id="rId17"/>
    <p:sldId id="452" r:id="rId18"/>
    <p:sldId id="263" r:id="rId19"/>
    <p:sldId id="265" r:id="rId20"/>
    <p:sldId id="482" r:id="rId21"/>
    <p:sldId id="467" r:id="rId22"/>
    <p:sldId id="468" r:id="rId23"/>
    <p:sldId id="469" r:id="rId24"/>
    <p:sldId id="470" r:id="rId25"/>
    <p:sldId id="471" r:id="rId26"/>
    <p:sldId id="465" r:id="rId27"/>
    <p:sldId id="472" r:id="rId28"/>
    <p:sldId id="473" r:id="rId29"/>
    <p:sldId id="474" r:id="rId30"/>
    <p:sldId id="476" r:id="rId31"/>
    <p:sldId id="475" r:id="rId32"/>
    <p:sldId id="477" r:id="rId33"/>
    <p:sldId id="478" r:id="rId34"/>
    <p:sldId id="479" r:id="rId35"/>
    <p:sldId id="480" r:id="rId36"/>
    <p:sldId id="4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18" autoAdjust="0"/>
    <p:restoredTop sz="96487"/>
  </p:normalViewPr>
  <p:slideViewPr>
    <p:cSldViewPr>
      <p:cViewPr>
        <p:scale>
          <a:sx n="155" d="100"/>
          <a:sy n="155" d="100"/>
        </p:scale>
        <p:origin x="3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pompholyx.com/2014/02/r-linear-regr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C3A6D-FA3F-5945-882F-58282264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89" y="1793999"/>
            <a:ext cx="4443011" cy="407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5C83-2054-8D40-B214-6B0B183F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" y="1793998"/>
            <a:ext cx="4681717" cy="407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357AD-BF74-C94C-9CCF-665BE310C349}"/>
              </a:ext>
            </a:extLst>
          </p:cNvPr>
          <p:cNvSpPr txBox="1"/>
          <p:nvPr/>
        </p:nvSpPr>
        <p:spPr>
          <a:xfrm>
            <a:off x="156646" y="6257531"/>
            <a:ext cx="613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www.polypompholyx.com</a:t>
            </a:r>
            <a:r>
              <a:rPr lang="en-US" dirty="0">
                <a:hlinkClick r:id="rId4"/>
              </a:rPr>
              <a:t>/2014/02/r-linear-regression/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917427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‘shove a linear-model fitted line, and the standard error of the fit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9D9F-8CE8-0847-B877-DFDD2232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E04E-7060-F847-8E3C-80FE7A10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 (cont. from last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9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Determines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overall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that all of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0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F27A-028D-C14A-BA52-54093FCD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838200"/>
            <a:ext cx="8229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Treatment contrasts only tell you pairwise differences </a:t>
            </a:r>
            <a:r>
              <a:rPr lang="en-US" dirty="0">
                <a:solidFill>
                  <a:srgbClr val="0432FF"/>
                </a:solidFill>
              </a:rPr>
              <a:t>relative to the control</a:t>
            </a:r>
            <a:r>
              <a:rPr lang="en-US" dirty="0"/>
              <a:t>, not pairwise </a:t>
            </a:r>
            <a:r>
              <a:rPr lang="en-US" dirty="0">
                <a:solidFill>
                  <a:srgbClr val="0432FF"/>
                </a:solidFill>
              </a:rPr>
              <a:t>comparisons among all groups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Important because we might want to distinguish among groups (other than relative to control) </a:t>
            </a:r>
          </a:p>
          <a:p>
            <a:endParaRPr lang="en-US" dirty="0"/>
          </a:p>
          <a:p>
            <a:r>
              <a:rPr lang="en-US" dirty="0"/>
              <a:t>But doing a bunch of t-tests of pairwise comparisons increases our </a:t>
            </a:r>
            <a:r>
              <a:rPr lang="en-US" dirty="0">
                <a:solidFill>
                  <a:srgbClr val="FF0000"/>
                </a:solidFill>
              </a:rPr>
              <a:t>family-wise error rate</a:t>
            </a:r>
            <a:r>
              <a:rPr lang="en-US" dirty="0"/>
              <a:t>, and alpha=0.05 is no longer the correct threshold for comparison. (Type 1 Error Rate where 1 of 20 comparisons erroneously reject null hypothesis)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0400"/>
            <a:ext cx="706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e.g. 4 groups being compared = (n-1)! possible comparisons</a:t>
            </a:r>
          </a:p>
          <a:p>
            <a:pPr lvl="1"/>
            <a:r>
              <a:rPr lang="en-US" dirty="0"/>
              <a:t>4 groups = 3*2*1 comparisons = 6 possible pairwise comparisons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pPr lvl="1"/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 err="1">
                <a:solidFill>
                  <a:srgbClr val="7030A0"/>
                </a:solidFill>
              </a:rPr>
              <a:t>Emmeans</a:t>
            </a:r>
            <a:r>
              <a:rPr lang="en-US" dirty="0">
                <a:solidFill>
                  <a:srgbClr val="7030A0"/>
                </a:solidFill>
              </a:rPr>
              <a:t>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0934"/>
            <a:ext cx="5176995" cy="172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838200" y="42448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5634195" y="2057400"/>
            <a:ext cx="33950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EM means </a:t>
            </a:r>
            <a:r>
              <a:rPr lang="en-US" sz="1600" dirty="0"/>
              <a:t>not always equal to means.</a:t>
            </a:r>
          </a:p>
          <a:p>
            <a:r>
              <a:rPr lang="en-US" sz="1600" dirty="0"/>
              <a:t>They are ‘adjusted’ based on other effects in model.</a:t>
            </a:r>
          </a:p>
          <a:p>
            <a:r>
              <a:rPr lang="en-US" sz="1600" dirty="0"/>
              <a:t>This is a simple model with no effects other </a:t>
            </a:r>
          </a:p>
          <a:p>
            <a:r>
              <a:rPr lang="en-US" sz="1600" dirty="0"/>
              <a:t>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overall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pairwise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/>
              <a:t>Y-Intercept and 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8392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</a:t>
            </a:r>
            <a:r>
              <a:rPr lang="en-US" sz="2400" dirty="0" err="1"/>
              <a:t>model_abcd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figure_abcd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table_abcd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data_abcd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886200" y="1443037"/>
            <a:ext cx="44196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 also that response variable specified first, predictor variable second; opposite of ggplot2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9597</TotalTime>
  <Words>2427</Words>
  <Application>Microsoft Macintosh PowerPoint</Application>
  <PresentationFormat>On-screen Show (4:3)</PresentationFormat>
  <Paragraphs>411</Paragraphs>
  <Slides>36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Add Model Predictions (Fit-Line) to Figure</vt:lpstr>
      <vt:lpstr>PowerPoint Presentation</vt:lpstr>
      <vt:lpstr>PowerPoint Presentation</vt:lpstr>
      <vt:lpstr>Practice (cont. from last time)</vt:lpstr>
      <vt:lpstr>Practice Questions (cont.)</vt:lpstr>
      <vt:lpstr>Linear Regression</vt:lpstr>
      <vt:lpstr>r2 = coefficient of determination</vt:lpstr>
      <vt:lpstr>Chapter 5 Linear Models: ANOVA</vt:lpstr>
      <vt:lpstr>One-Way ANOVA</vt:lpstr>
      <vt:lpstr>First plot the data</vt:lpstr>
      <vt:lpstr>PowerPoint Presentation</vt:lpstr>
      <vt:lpstr>Construct Linear Model</vt:lpstr>
      <vt:lpstr>Evaluate the Linear Model</vt:lpstr>
      <vt:lpstr>Null Hypothesis in ANOVA: that all of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551</cp:revision>
  <cp:lastPrinted>2018-11-19T21:23:19Z</cp:lastPrinted>
  <dcterms:created xsi:type="dcterms:W3CDTF">2013-09-18T21:00:03Z</dcterms:created>
  <dcterms:modified xsi:type="dcterms:W3CDTF">2019-11-07T20:04:58Z</dcterms:modified>
  <cp:category/>
</cp:coreProperties>
</file>